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6" r:id="rId4"/>
  </p:sldMasterIdLst>
  <p:notesMasterIdLst>
    <p:notesMasterId r:id="rId35"/>
  </p:notesMasterIdLst>
  <p:sldIdLst>
    <p:sldId id="317" r:id="rId5"/>
    <p:sldId id="266" r:id="rId6"/>
    <p:sldId id="267" r:id="rId7"/>
    <p:sldId id="390" r:id="rId8"/>
    <p:sldId id="318" r:id="rId9"/>
    <p:sldId id="331" r:id="rId10"/>
    <p:sldId id="392" r:id="rId11"/>
    <p:sldId id="365" r:id="rId12"/>
    <p:sldId id="394" r:id="rId13"/>
    <p:sldId id="397" r:id="rId14"/>
    <p:sldId id="393" r:id="rId15"/>
    <p:sldId id="398" r:id="rId16"/>
    <p:sldId id="395" r:id="rId17"/>
    <p:sldId id="328" r:id="rId18"/>
    <p:sldId id="334" r:id="rId19"/>
    <p:sldId id="375" r:id="rId20"/>
    <p:sldId id="336" r:id="rId21"/>
    <p:sldId id="378" r:id="rId22"/>
    <p:sldId id="337" r:id="rId23"/>
    <p:sldId id="338" r:id="rId24"/>
    <p:sldId id="339" r:id="rId25"/>
    <p:sldId id="380" r:id="rId26"/>
    <p:sldId id="343" r:id="rId27"/>
    <p:sldId id="374" r:id="rId28"/>
    <p:sldId id="344" r:id="rId29"/>
    <p:sldId id="346" r:id="rId30"/>
    <p:sldId id="381" r:id="rId31"/>
    <p:sldId id="382" r:id="rId32"/>
    <p:sldId id="310" r:id="rId33"/>
    <p:sldId id="396" r:id="rId34"/>
  </p:sldIdLst>
  <p:sldSz cx="6858000" cy="51435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80C"/>
    <a:srgbClr val="C41039"/>
    <a:srgbClr val="A51417"/>
    <a:srgbClr val="6C7373"/>
    <a:srgbClr val="E1E1E1"/>
    <a:srgbClr val="566568"/>
    <a:srgbClr val="69787B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DDD426-8104-3845-B4B3-948582CBC417}" v="2" dt="2021-08-31T17:10:22.701"/>
  </p1510:revLst>
</p1510:revInfo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4658"/>
  </p:normalViewPr>
  <p:slideViewPr>
    <p:cSldViewPr snapToGrid="0" snapToObjects="1">
      <p:cViewPr varScale="1">
        <p:scale>
          <a:sx n="160" d="100"/>
          <a:sy n="160" d="100"/>
        </p:scale>
        <p:origin x="2128" y="176"/>
      </p:cViewPr>
      <p:guideLst>
        <p:guide orient="horz" pos="1620"/>
        <p:guide pos="2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Ning" userId="3f78eb74-c68d-436b-bacf-133291c678e1" providerId="ADAL" clId="{FFDDD426-8104-3845-B4B3-948582CBC417}"/>
    <pc:docChg chg="modSld">
      <pc:chgData name="Zhang, Ning" userId="3f78eb74-c68d-436b-bacf-133291c678e1" providerId="ADAL" clId="{FFDDD426-8104-3845-B4B3-948582CBC417}" dt="2021-08-31T17:10:29.371" v="3" actId="1076"/>
      <pc:docMkLst>
        <pc:docMk/>
      </pc:docMkLst>
      <pc:sldChg chg="addSp modSp mod">
        <pc:chgData name="Zhang, Ning" userId="3f78eb74-c68d-436b-bacf-133291c678e1" providerId="ADAL" clId="{FFDDD426-8104-3845-B4B3-948582CBC417}" dt="2021-08-31T17:10:29.371" v="3" actId="1076"/>
        <pc:sldMkLst>
          <pc:docMk/>
          <pc:sldMk cId="4113203156" sldId="396"/>
        </pc:sldMkLst>
        <pc:spChg chg="add mod">
          <ac:chgData name="Zhang, Ning" userId="3f78eb74-c68d-436b-bacf-133291c678e1" providerId="ADAL" clId="{FFDDD426-8104-3845-B4B3-948582CBC417}" dt="2021-08-31T17:10:29.371" v="3" actId="1076"/>
          <ac:spMkLst>
            <pc:docMk/>
            <pc:sldMk cId="4113203156" sldId="396"/>
            <ac:spMk id="2" creationId="{9726006E-7BC2-A34D-9044-07FD6484FD4E}"/>
          </ac:spMkLst>
        </pc:spChg>
        <pc:picChg chg="mod">
          <ac:chgData name="Zhang, Ning" userId="3f78eb74-c68d-436b-bacf-133291c678e1" providerId="ADAL" clId="{FFDDD426-8104-3845-B4B3-948582CBC417}" dt="2021-08-31T17:10:26.058" v="2" actId="1076"/>
          <ac:picMkLst>
            <pc:docMk/>
            <pc:sldMk cId="4113203156" sldId="396"/>
            <ac:picMk id="10" creationId="{00000000-0000-0000-0000-000000000000}"/>
          </ac:picMkLst>
        </pc:picChg>
      </pc:sldChg>
    </pc:docChg>
  </pc:docChgLst>
  <pc:docChgLst>
    <pc:chgData name="Cole, Steve" userId="f10255fa-6ff7-4c36-ade8-5e9277c2b70d" providerId="ADAL" clId="{C2F954BA-B0C6-E842-8E8B-78DA74BAAEF0}"/>
    <pc:docChg chg="addSld modSld">
      <pc:chgData name="Cole, Steve" userId="f10255fa-6ff7-4c36-ade8-5e9277c2b70d" providerId="ADAL" clId="{C2F954BA-B0C6-E842-8E8B-78DA74BAAEF0}" dt="2020-08-30T00:37:36.541" v="1" actId="6549"/>
      <pc:docMkLst>
        <pc:docMk/>
      </pc:docMkLst>
      <pc:sldChg chg="modSp mod">
        <pc:chgData name="Cole, Steve" userId="f10255fa-6ff7-4c36-ade8-5e9277c2b70d" providerId="ADAL" clId="{C2F954BA-B0C6-E842-8E8B-78DA74BAAEF0}" dt="2020-08-30T00:37:36.541" v="1" actId="6549"/>
        <pc:sldMkLst>
          <pc:docMk/>
          <pc:sldMk cId="669805563" sldId="267"/>
        </pc:sldMkLst>
        <pc:spChg chg="mod">
          <ac:chgData name="Cole, Steve" userId="f10255fa-6ff7-4c36-ade8-5e9277c2b70d" providerId="ADAL" clId="{C2F954BA-B0C6-E842-8E8B-78DA74BAAEF0}" dt="2020-08-30T00:37:36.541" v="1" actId="6549"/>
          <ac:spMkLst>
            <pc:docMk/>
            <pc:sldMk cId="669805563" sldId="267"/>
            <ac:spMk id="3" creationId="{00000000-0000-0000-0000-000000000000}"/>
          </ac:spMkLst>
        </pc:spChg>
      </pc:sldChg>
      <pc:sldChg chg="add">
        <pc:chgData name="Cole, Steve" userId="f10255fa-6ff7-4c36-ade8-5e9277c2b70d" providerId="ADAL" clId="{C2F954BA-B0C6-E842-8E8B-78DA74BAAEF0}" dt="2020-08-30T00:37:30.040" v="0"/>
        <pc:sldMkLst>
          <pc:docMk/>
          <pc:sldMk cId="2154421912" sldId="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73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7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0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2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86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3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7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10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3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13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11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72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9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in 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67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4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3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3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1C310-FDDF-3946-850F-197E5B91C8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1450" y="171450"/>
            <a:ext cx="6515100" cy="4800600"/>
          </a:xfrm>
          <a:prstGeom prst="rect">
            <a:avLst/>
          </a:prstGeom>
          <a:solidFill>
            <a:srgbClr val="6C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050" y="1690314"/>
            <a:ext cx="3740908" cy="91281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050" y="2697583"/>
            <a:ext cx="3740908" cy="360627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1linerev(1c)1000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1" y="4388983"/>
            <a:ext cx="2706171" cy="422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4240839" y="327467"/>
            <a:ext cx="2447040" cy="45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28EC-708C-A847-B7FE-6476B8D2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7625E-D17E-984F-96E2-6275B82EF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A9465-DB08-4D1F-A946-D54142B0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1450" y="171450"/>
            <a:ext cx="6515100" cy="4800600"/>
          </a:xfrm>
          <a:prstGeom prst="rect">
            <a:avLst/>
          </a:prstGeom>
          <a:solidFill>
            <a:srgbClr val="A51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4240839" y="327467"/>
            <a:ext cx="2447040" cy="4519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050" y="1690314"/>
            <a:ext cx="3740908" cy="91281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050" y="2697583"/>
            <a:ext cx="3740908" cy="360627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1linerev(1c)1000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1" y="4388983"/>
            <a:ext cx="2706171" cy="4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9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_U_PPT_Template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474" y="2394390"/>
            <a:ext cx="5428099" cy="73514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2EA3-F5C4-7A45-86AB-A49CEE06C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4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1450" y="171450"/>
            <a:ext cx="6515100" cy="48006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402" y="328083"/>
            <a:ext cx="5428099" cy="7351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7" y="1200150"/>
            <a:ext cx="6106583" cy="358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54" y="328083"/>
            <a:ext cx="596646" cy="6903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A9465-DB08-4D1F-A946-D54142B0C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2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7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35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35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curity6132.wordpress.com/2018/05/08/cia-triad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curity6132.wordpress.com/2018/05/08/cia-triad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cpanel.net/knowledge-base/general-systems-administration/man-in-the-middle-attack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curity6132.wordpress.com/2018/05/08/cia-triad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3258748/the-mirai-botnet-explained-how-teen-scammers-and-cctv-cameras-almost-brought-down-the-interne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pomagazine.com/cyber-security/report-says-ddos-attacks-increased-by-over-500-because-of-the-covid-19-pandemic/" TargetMode="External"/><Relationship Id="rId4" Type="http://schemas.openxmlformats.org/officeDocument/2006/relationships/hyperlink" Target="https://www.youtube.com/watch?v=UMTTaMPJ8f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security.seas.wustl.edu/ning/teaching/F24cse433s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eetmythamerica.wordpress.com/2014/08/04/white-hat-history/" TargetMode="External"/><Relationship Id="rId3" Type="http://schemas.openxmlformats.org/officeDocument/2006/relationships/hyperlink" Target="https://www.explainxkcd.com/wiki/index.php/Black_Hat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asmussen.edu/degrees/technology/blog/types-of-hackers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Black_Hat_Briefing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sec.org/pubs/cars-usenixsec201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CSE 433S:</a:t>
            </a:r>
            <a:br>
              <a:rPr lang="en-US" dirty="0"/>
            </a:br>
            <a:r>
              <a:rPr lang="en-US" dirty="0">
                <a:latin typeface="Times New Roman"/>
                <a:cs typeface="Times New Roman"/>
              </a:rPr>
              <a:t>Introduction to 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Computer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059" y="2988025"/>
            <a:ext cx="3740908" cy="360627"/>
          </a:xfrm>
        </p:spPr>
        <p:txBody>
          <a:bodyPr vert="horz" lIns="68580" tIns="34291" rIns="68580" bIns="34291" rtlCol="0" anchor="t">
            <a:normAutofit lnSpcReduction="10000"/>
          </a:bodyPr>
          <a:lstStyle/>
          <a:p>
            <a:r>
              <a:rPr lang="en-US" dirty="0">
                <a:latin typeface="Arial"/>
                <a:cs typeface="Arial"/>
              </a:rPr>
              <a:t>Lecture 0: Fundamentals</a:t>
            </a:r>
          </a:p>
        </p:txBody>
      </p:sp>
    </p:spTree>
    <p:extLst>
      <p:ext uri="{BB962C8B-B14F-4D97-AF65-F5344CB8AC3E}">
        <p14:creationId xmlns:p14="http://schemas.microsoft.com/office/powerpoint/2010/main" val="286584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Systems</a:t>
            </a:r>
          </a:p>
          <a:p>
            <a:r>
              <a:rPr lang="en-US" dirty="0"/>
              <a:t>Software Attack and Defense</a:t>
            </a:r>
          </a:p>
          <a:p>
            <a:pPr lvl="1"/>
            <a:r>
              <a:rPr lang="en-US" dirty="0"/>
              <a:t>Buffer overflow lab</a:t>
            </a:r>
          </a:p>
          <a:p>
            <a:r>
              <a:rPr lang="en-US" dirty="0"/>
              <a:t>System Security</a:t>
            </a:r>
          </a:p>
          <a:p>
            <a:r>
              <a:rPr lang="en-US" dirty="0"/>
              <a:t>Security of Machine Learning</a:t>
            </a:r>
          </a:p>
          <a:p>
            <a:r>
              <a:rPr lang="en-US" dirty="0"/>
              <a:t>Machine Learning Security</a:t>
            </a:r>
          </a:p>
          <a:p>
            <a:pPr lvl="1"/>
            <a:r>
              <a:rPr lang="en-US" dirty="0"/>
              <a:t>Deep fake lab</a:t>
            </a:r>
          </a:p>
          <a:p>
            <a:r>
              <a:rPr lang="en-US" dirty="0"/>
              <a:t>Privacy </a:t>
            </a:r>
          </a:p>
          <a:p>
            <a:r>
              <a:rPr lang="en-US" dirty="0" err="1"/>
              <a:t>ChatGPT</a:t>
            </a:r>
            <a:r>
              <a:rPr lang="en-US" dirty="0"/>
              <a:t> for security</a:t>
            </a:r>
          </a:p>
          <a:p>
            <a:r>
              <a:rPr lang="en-US" dirty="0"/>
              <a:t>Human Factor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88" y="1561575"/>
            <a:ext cx="6107112" cy="286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</a:t>
            </a:r>
          </a:p>
          <a:p>
            <a:pPr lvl="1"/>
            <a:r>
              <a:rPr lang="en-US" dirty="0"/>
              <a:t>Use cryptography to secure communication </a:t>
            </a:r>
          </a:p>
          <a:p>
            <a:pPr lvl="1"/>
            <a:endParaRPr lang="en-US" dirty="0"/>
          </a:p>
          <a:p>
            <a:r>
              <a:rPr lang="en-US" dirty="0"/>
              <a:t>Studio</a:t>
            </a:r>
          </a:p>
          <a:p>
            <a:pPr lvl="1"/>
            <a:r>
              <a:rPr lang="en-US" dirty="0"/>
              <a:t>Network Attack – Spoofing</a:t>
            </a:r>
          </a:p>
          <a:p>
            <a:pPr lvl="1"/>
            <a:r>
              <a:rPr lang="en-US" dirty="0"/>
              <a:t>Crypto Attack </a:t>
            </a:r>
          </a:p>
          <a:p>
            <a:pPr lvl="2"/>
            <a:r>
              <a:rPr lang="en-US" dirty="0"/>
              <a:t>Symmetric cipher (cracking?)</a:t>
            </a:r>
          </a:p>
          <a:p>
            <a:pPr lvl="2"/>
            <a:r>
              <a:rPr lang="en-US" dirty="0"/>
              <a:t>MD5 hash collision </a:t>
            </a:r>
          </a:p>
          <a:p>
            <a:pPr lvl="1"/>
            <a:r>
              <a:rPr lang="en-US" dirty="0"/>
              <a:t>Software attack </a:t>
            </a:r>
          </a:p>
          <a:p>
            <a:pPr lvl="2"/>
            <a:r>
              <a:rPr lang="en-US" dirty="0"/>
              <a:t>Buffer overflow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5314950" y="4767263"/>
            <a:ext cx="1543050" cy="274637"/>
          </a:xfrm>
        </p:spPr>
        <p:txBody>
          <a:bodyPr/>
          <a:lstStyle/>
          <a:p>
            <a:fld id="{CA112EA3-F5C4-7A45-86AB-A49CEE06C0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Textbooks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images-na.ssl-images-amazon.com/images/I/61yNz78OfmL._SX372_BO1,204,203,200_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463" y="1630363"/>
            <a:ext cx="2221411" cy="296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13</a:t>
            </a:fld>
            <a:endParaRPr lang="en-US"/>
          </a:p>
        </p:txBody>
      </p:sp>
      <p:sp>
        <p:nvSpPr>
          <p:cNvPr id="7" name="AutoShape 6" descr="https://images-na.ssl-images-amazon.com/images/I/41vhF3Xk--L._SX218_BO1,204,203,200_QL40_FMwebp_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Computer Security: A Hands-on Approach: 9781548367947: Computer Science  Books @ Amazon.com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630363"/>
            <a:ext cx="2963862" cy="296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1" y="1053709"/>
            <a:ext cx="6172200" cy="3394472"/>
          </a:xfrm>
        </p:spPr>
        <p:txBody>
          <a:bodyPr/>
          <a:lstStyle/>
          <a:p>
            <a:r>
              <a:rPr lang="en-US"/>
              <a:t>C.I.A. triad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pic>
        <p:nvPicPr>
          <p:cNvPr id="3074" name="Picture 2" descr="CIAtriad-cop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24" y="1590299"/>
            <a:ext cx="3407571" cy="308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-75069" y="4935623"/>
            <a:ext cx="2817141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1">
                <a:hlinkClick r:id="rId4"/>
              </a:rPr>
              <a:t>https://security6132.wordpress.com/2018/05/08/cia-triad/</a:t>
            </a:r>
            <a:endParaRPr lang="en-US" sz="75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9911FD-6654-9E42-A3FF-D29A93554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/>
          <a:lstStyle/>
          <a:p>
            <a:r>
              <a:rPr lang="en-US" b="1"/>
              <a:t>Confidentiality</a:t>
            </a:r>
            <a:r>
              <a:rPr lang="en-US"/>
              <a:t>: no unauthorized disclosure of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6EC6B-F46F-4943-AC9A-30A25780C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3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/>
          <a:lstStyle/>
          <a:p>
            <a:r>
              <a:rPr lang="en-US" b="1"/>
              <a:t>Confidentiality</a:t>
            </a:r>
            <a:r>
              <a:rPr lang="en-US"/>
              <a:t>: no unauthorized disclosure of information</a:t>
            </a:r>
          </a:p>
          <a:p>
            <a:pPr lvl="1"/>
            <a:r>
              <a:rPr lang="en-US"/>
              <a:t>Threat: eavesdropping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pic>
        <p:nvPicPr>
          <p:cNvPr id="6" name="Picture 5" descr="08-01D.tif">
            <a:extLst>
              <a:ext uri="{FF2B5EF4-FFF2-40B4-BE49-F238E27FC236}">
                <a16:creationId xmlns:a16="http://schemas.microsoft.com/office/drawing/2014/main" id="{1EE3D748-FDEF-49C4-873B-EE6426D8F3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8718" y="2670529"/>
            <a:ext cx="2188167" cy="1532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E0C4D-C0D1-4FCE-80A5-59D5AB02998E}"/>
              </a:ext>
            </a:extLst>
          </p:cNvPr>
          <p:cNvSpPr txBox="1"/>
          <p:nvPr/>
        </p:nvSpPr>
        <p:spPr>
          <a:xfrm>
            <a:off x="1497766" y="3431838"/>
            <a:ext cx="808900" cy="36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3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8BE2D-65B3-4EFC-B751-5D5D35F3D981}"/>
              </a:ext>
            </a:extLst>
          </p:cNvPr>
          <p:cNvSpPr txBox="1"/>
          <p:nvPr/>
        </p:nvSpPr>
        <p:spPr>
          <a:xfrm>
            <a:off x="4742937" y="3436990"/>
            <a:ext cx="634136" cy="36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3"/>
              <a:t>Bob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32295-8B40-4753-BF2E-A8682CC3EAB4}"/>
              </a:ext>
            </a:extLst>
          </p:cNvPr>
          <p:cNvSpPr txBox="1"/>
          <p:nvPr/>
        </p:nvSpPr>
        <p:spPr>
          <a:xfrm>
            <a:off x="2986273" y="4571802"/>
            <a:ext cx="758623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3"/>
              <a:t>Eve</a:t>
            </a:r>
          </a:p>
        </p:txBody>
      </p:sp>
      <p:pic>
        <p:nvPicPr>
          <p:cNvPr id="10" name="Picture 9" descr="08-01a.tif">
            <a:extLst>
              <a:ext uri="{FF2B5EF4-FFF2-40B4-BE49-F238E27FC236}">
                <a16:creationId xmlns:a16="http://schemas.microsoft.com/office/drawing/2014/main" id="{FEFACE63-D5A4-4FB5-95D7-921CD550B5B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4519" y="3927014"/>
            <a:ext cx="1488297" cy="579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08-01c.tif">
            <a:extLst>
              <a:ext uri="{FF2B5EF4-FFF2-40B4-BE49-F238E27FC236}">
                <a16:creationId xmlns:a16="http://schemas.microsoft.com/office/drawing/2014/main" id="{0DB32CAD-DBEC-46FF-BA62-9A4C49B889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6227" y="2302179"/>
            <a:ext cx="1185936" cy="1130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08-01b.tif">
            <a:extLst>
              <a:ext uri="{FF2B5EF4-FFF2-40B4-BE49-F238E27FC236}">
                <a16:creationId xmlns:a16="http://schemas.microsoft.com/office/drawing/2014/main" id="{A9C37960-2942-4FA5-8916-0CF00081694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4959" y="2302179"/>
            <a:ext cx="801707" cy="1130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94DA8-5255-8D4E-80AD-80350C366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/>
          <a:lstStyle/>
          <a:p>
            <a:r>
              <a:rPr lang="en-US" b="1"/>
              <a:t>Confidentiality</a:t>
            </a:r>
            <a:r>
              <a:rPr lang="en-US"/>
              <a:t>: no unauthorized disclosure of information</a:t>
            </a:r>
          </a:p>
          <a:p>
            <a:pPr lvl="1"/>
            <a:r>
              <a:rPr lang="en-US"/>
              <a:t>Tools to achieve it</a:t>
            </a:r>
          </a:p>
          <a:p>
            <a:pPr lvl="2"/>
            <a:r>
              <a:rPr lang="en-US"/>
              <a:t>Encryption</a:t>
            </a:r>
          </a:p>
          <a:p>
            <a:pPr lvl="2"/>
            <a:r>
              <a:rPr lang="en-US"/>
              <a:t>Access control</a:t>
            </a:r>
          </a:p>
          <a:p>
            <a:pPr lvl="2"/>
            <a:r>
              <a:rPr lang="en-US"/>
              <a:t>Authentication (passwords, biometrics, etc.)</a:t>
            </a: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98C9A-E9BE-8847-B189-D7466D0DD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1" y="1053709"/>
            <a:ext cx="6172200" cy="3394472"/>
          </a:xfrm>
        </p:spPr>
        <p:txBody>
          <a:bodyPr/>
          <a:lstStyle/>
          <a:p>
            <a:r>
              <a:rPr lang="en-US"/>
              <a:t>C.I.A. triad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pic>
        <p:nvPicPr>
          <p:cNvPr id="3074" name="Picture 2" descr="CIAtriad-cop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24" y="1590299"/>
            <a:ext cx="3407571" cy="308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-75069" y="4935623"/>
            <a:ext cx="2817141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1">
                <a:hlinkClick r:id="rId4"/>
              </a:rPr>
              <a:t>https://security6132.wordpress.com/2018/05/08/cia-triad/</a:t>
            </a:r>
            <a:endParaRPr lang="en-US" sz="751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5853BE-BEA6-034B-BD1D-ACA58960E31B}"/>
              </a:ext>
            </a:extLst>
          </p:cNvPr>
          <p:cNvSpPr/>
          <p:nvPr/>
        </p:nvSpPr>
        <p:spPr>
          <a:xfrm>
            <a:off x="1620253" y="3048000"/>
            <a:ext cx="1808747" cy="169244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13319-F023-CE40-BB8F-1748B447B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/>
          <a:lstStyle/>
          <a:p>
            <a:r>
              <a:rPr lang="en-US" b="1"/>
              <a:t>Integrity</a:t>
            </a:r>
            <a:r>
              <a:rPr lang="en-US"/>
              <a:t>: information is not altered from original content in unauthorized way</a:t>
            </a: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59EE7-8893-E546-B1B5-FE9670A0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reater power comes greater responsi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6039" y="1200150"/>
            <a:ext cx="2535338" cy="35835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First things first: Ethics!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FD3039E-2E1D-41DF-A653-B515328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38A9465-DB08-4D1F-A946-D54142B0C0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0425" y="5234255"/>
            <a:ext cx="1393330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1" err="1"/>
              <a:t>ImgRef</a:t>
            </a:r>
            <a:r>
              <a:rPr lang="en-US" sz="1051"/>
              <a:t>: Quora.com</a:t>
            </a:r>
          </a:p>
        </p:txBody>
      </p:sp>
    </p:spTree>
    <p:extLst>
      <p:ext uri="{BB962C8B-B14F-4D97-AF65-F5344CB8AC3E}">
        <p14:creationId xmlns:p14="http://schemas.microsoft.com/office/powerpoint/2010/main" val="11410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/>
          <a:lstStyle/>
          <a:p>
            <a:r>
              <a:rPr lang="en-US" b="1"/>
              <a:t>Integrity</a:t>
            </a:r>
            <a:r>
              <a:rPr lang="en-US"/>
              <a:t>: information is not altered from original content in unauthorized way</a:t>
            </a:r>
          </a:p>
          <a:p>
            <a:pPr lvl="1"/>
            <a:r>
              <a:rPr lang="en-US"/>
              <a:t>Threat: Man-In-The-Middle (MITM) or Person-In-The-Middle attack</a:t>
            </a: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pic>
        <p:nvPicPr>
          <p:cNvPr id="10242" name="Picture 2" descr="https://docs.cpanel.net/img/mi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6" y="2485373"/>
            <a:ext cx="5011959" cy="19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61343" y="4935623"/>
            <a:ext cx="4694696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1">
                <a:hlinkClick r:id="rId4"/>
              </a:rPr>
              <a:t>https://docs.cpanel.net/knowledge-base/general-systems-administration/man-in-the-middle-attacks/</a:t>
            </a:r>
            <a:endParaRPr lang="en-US" sz="75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A202E-346D-014D-BAA0-1ECDE4C55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/>
          <a:lstStyle/>
          <a:p>
            <a:r>
              <a:rPr lang="en-US" b="1"/>
              <a:t>Integrity</a:t>
            </a:r>
            <a:r>
              <a:rPr lang="en-US"/>
              <a:t>: information is not altered from original content in unauthorized way</a:t>
            </a:r>
          </a:p>
          <a:p>
            <a:pPr lvl="1"/>
            <a:r>
              <a:rPr lang="en-US"/>
              <a:t>Tools to achieve it:</a:t>
            </a:r>
          </a:p>
          <a:p>
            <a:pPr lvl="2"/>
            <a:r>
              <a:rPr lang="en-US"/>
              <a:t>Backups (hot and cold, on-site and off-site)</a:t>
            </a:r>
          </a:p>
          <a:p>
            <a:pPr lvl="2"/>
            <a:r>
              <a:rPr lang="en-US"/>
              <a:t>Checksums and hash functions</a:t>
            </a: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5EB3-504B-6F43-8F1E-07121136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1" y="1053709"/>
            <a:ext cx="6172200" cy="3394472"/>
          </a:xfrm>
        </p:spPr>
        <p:txBody>
          <a:bodyPr/>
          <a:lstStyle/>
          <a:p>
            <a:r>
              <a:rPr lang="en-US"/>
              <a:t>C.I.A. triad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concepts</a:t>
            </a:r>
          </a:p>
        </p:txBody>
      </p:sp>
      <p:pic>
        <p:nvPicPr>
          <p:cNvPr id="3074" name="Picture 2" descr="CIAtriad-cop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24" y="1590299"/>
            <a:ext cx="3407571" cy="308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-75069" y="4935623"/>
            <a:ext cx="2817141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1">
                <a:hlinkClick r:id="rId4"/>
              </a:rPr>
              <a:t>https://security6132.wordpress.com/2018/05/08/cia-triad/</a:t>
            </a:r>
            <a:endParaRPr lang="en-US" sz="751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5853BE-BEA6-034B-BD1D-ACA58960E31B}"/>
              </a:ext>
            </a:extLst>
          </p:cNvPr>
          <p:cNvSpPr/>
          <p:nvPr/>
        </p:nvSpPr>
        <p:spPr>
          <a:xfrm>
            <a:off x="3371852" y="3122975"/>
            <a:ext cx="1833812" cy="169244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9E547-CC7A-F149-A08C-B6302A256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>
            <a:normAutofit/>
          </a:bodyPr>
          <a:lstStyle/>
          <a:p>
            <a:r>
              <a:rPr lang="en-US" b="1"/>
              <a:t>Availability</a:t>
            </a:r>
            <a:r>
              <a:rPr lang="en-US"/>
              <a:t>: information and resources are accessible to those authorized to have 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4EFCB-AD64-0B45-A3D4-571F7DFFD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>
            <a:normAutofit/>
          </a:bodyPr>
          <a:lstStyle/>
          <a:p>
            <a:r>
              <a:rPr lang="en-US" b="1"/>
              <a:t>Availability</a:t>
            </a:r>
            <a:r>
              <a:rPr lang="en-US"/>
              <a:t>: information and resources are accessible to those authorized to have it</a:t>
            </a:r>
          </a:p>
          <a:p>
            <a:pPr lvl="1"/>
            <a:r>
              <a:rPr lang="en-US"/>
              <a:t>Threats:</a:t>
            </a:r>
          </a:p>
          <a:p>
            <a:pPr lvl="2"/>
            <a:r>
              <a:rPr lang="en-US"/>
              <a:t>Resource (e.g. website): Denial of Service (</a:t>
            </a:r>
            <a:r>
              <a:rPr lang="en-US" err="1"/>
              <a:t>DoS</a:t>
            </a:r>
            <a:r>
              <a:rPr lang="en-US"/>
              <a:t> or </a:t>
            </a:r>
            <a:r>
              <a:rPr lang="en-US" err="1"/>
              <a:t>DDoS</a:t>
            </a:r>
            <a:r>
              <a:rPr lang="en-US"/>
              <a:t>) attack</a:t>
            </a:r>
            <a:endParaRPr lang="en-US">
              <a:cs typeface="Calibri"/>
            </a:endParaRPr>
          </a:p>
          <a:p>
            <a:pPr lvl="3"/>
            <a:r>
              <a:rPr lang="en-US">
                <a:cs typeface="Calibri"/>
              </a:rPr>
              <a:t>Example: </a:t>
            </a:r>
            <a:r>
              <a:rPr lang="en-US" err="1">
                <a:cs typeface="Calibri"/>
                <a:hlinkClick r:id="rId3"/>
              </a:rPr>
              <a:t>Murai</a:t>
            </a:r>
            <a:r>
              <a:rPr lang="en-US">
                <a:cs typeface="Calibri"/>
                <a:hlinkClick r:id="rId3"/>
              </a:rPr>
              <a:t> botnet</a:t>
            </a:r>
            <a:r>
              <a:rPr lang="en-US">
                <a:cs typeface="Calibri"/>
              </a:rPr>
              <a:t> makes popular websites unavailable (2016)</a:t>
            </a:r>
          </a:p>
          <a:p>
            <a:pPr lvl="3"/>
            <a:r>
              <a:rPr lang="en-US">
                <a:cs typeface="Calibri"/>
                <a:hlinkClick r:id="rId4"/>
              </a:rPr>
              <a:t>Video: </a:t>
            </a:r>
            <a:r>
              <a:rPr lang="en-US" err="1">
                <a:cs typeface="Calibri"/>
                <a:hlinkClick r:id="rId4"/>
              </a:rPr>
              <a:t>Murai</a:t>
            </a:r>
            <a:r>
              <a:rPr lang="en-US">
                <a:cs typeface="Calibri"/>
                <a:hlinkClick r:id="rId4"/>
              </a:rPr>
              <a:t> in 100 seconds</a:t>
            </a:r>
            <a:endParaRPr lang="en-US">
              <a:cs typeface="Calibri"/>
            </a:endParaRPr>
          </a:p>
          <a:p>
            <a:pPr lvl="3"/>
            <a:r>
              <a:rPr lang="en-US">
                <a:cs typeface="Calibri"/>
              </a:rPr>
              <a:t>Example: </a:t>
            </a:r>
            <a:r>
              <a:rPr lang="en-US" err="1">
                <a:cs typeface="Calibri"/>
                <a:hlinkClick r:id="rId5"/>
              </a:rPr>
              <a:t>DDoS</a:t>
            </a:r>
            <a:r>
              <a:rPr lang="en-US">
                <a:cs typeface="Calibri"/>
                <a:hlinkClick r:id="rId5"/>
              </a:rPr>
              <a:t> attacks increase</a:t>
            </a:r>
            <a:r>
              <a:rPr lang="en-US">
                <a:cs typeface="Calibri"/>
              </a:rPr>
              <a:t> in work-from-home COVID-19 environment</a:t>
            </a:r>
          </a:p>
          <a:p>
            <a:pPr lvl="1"/>
            <a:endParaRPr lang="en-US"/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7FB8C-BA6E-7642-82B3-235FBB75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3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>
            <a:normAutofit/>
          </a:bodyPr>
          <a:lstStyle/>
          <a:p>
            <a:r>
              <a:rPr lang="en-US" b="1"/>
              <a:t>Availability</a:t>
            </a:r>
            <a:r>
              <a:rPr lang="en-US"/>
              <a:t>: information and resources are accessible to those authorized to have it</a:t>
            </a:r>
          </a:p>
          <a:p>
            <a:pPr lvl="1"/>
            <a:r>
              <a:rPr lang="en-US"/>
              <a:t>Tools to achieve it:</a:t>
            </a:r>
          </a:p>
          <a:p>
            <a:pPr lvl="2"/>
            <a:r>
              <a:rPr lang="en-US"/>
              <a:t>backup power</a:t>
            </a:r>
          </a:p>
          <a:p>
            <a:pPr lvl="2"/>
            <a:r>
              <a:rPr lang="en-US">
                <a:cs typeface="Calibri"/>
              </a:rPr>
              <a:t>isolated networks ("air-gapped systems")</a:t>
            </a:r>
          </a:p>
          <a:p>
            <a:pPr lvl="2"/>
            <a:r>
              <a:rPr lang="en-US">
                <a:cs typeface="Calibri"/>
              </a:rPr>
              <a:t>no single point of data storage (e.g. RAID)</a:t>
            </a:r>
          </a:p>
          <a:p>
            <a:pPr lvl="2"/>
            <a:r>
              <a:rPr lang="en-US">
                <a:cs typeface="Calibri"/>
              </a:rPr>
              <a:t>data backups</a:t>
            </a:r>
          </a:p>
          <a:p>
            <a:pPr lvl="2"/>
            <a:r>
              <a:rPr lang="en-US">
                <a:cs typeface="Calibri"/>
              </a:rPr>
              <a:t>robust server infrastructure</a:t>
            </a:r>
            <a:endParaRPr lang="en-US"/>
          </a:p>
          <a:p>
            <a:pPr lvl="1"/>
            <a:endParaRPr lang="en-US"/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Key security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62B23-C13B-E243-A214-367E8C90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>
            <a:normAutofit/>
          </a:bodyPr>
          <a:lstStyle/>
          <a:p>
            <a:r>
              <a:rPr lang="en-US" b="1" dirty="0"/>
              <a:t>Authenticity: </a:t>
            </a:r>
            <a:r>
              <a:rPr lang="en-US" dirty="0"/>
              <a:t>identity of an entity (issuer of info/message) is verified</a:t>
            </a:r>
          </a:p>
          <a:p>
            <a:pPr marL="342900" lvl="1" indent="0">
              <a:buNone/>
            </a:pPr>
            <a:endParaRPr lang="en-US" dirty="0"/>
          </a:p>
          <a:p>
            <a:pPr lvl="2"/>
            <a:endParaRPr lang="en-US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Other security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1FCC0E-4F2B-5549-88CE-3BD17EF37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>
            <a:normAutofit/>
          </a:bodyPr>
          <a:lstStyle/>
          <a:p>
            <a:r>
              <a:rPr lang="en-US" b="1" dirty="0"/>
              <a:t>Authenticity: </a:t>
            </a:r>
            <a:r>
              <a:rPr lang="en-US" dirty="0"/>
              <a:t>identity of an entity (issuer of info/message) is verified</a:t>
            </a:r>
          </a:p>
          <a:p>
            <a:r>
              <a:rPr lang="en-US" b="1" dirty="0"/>
              <a:t>Anonymity</a:t>
            </a:r>
            <a:r>
              <a:rPr lang="en-US" dirty="0"/>
              <a:t>: identity of an entity remains unknown</a:t>
            </a:r>
          </a:p>
          <a:p>
            <a:pPr marL="342900" lvl="1" indent="0">
              <a:buNone/>
            </a:pPr>
            <a:endParaRPr lang="en-US" dirty="0"/>
          </a:p>
          <a:p>
            <a:pPr lvl="2"/>
            <a:endParaRPr lang="en-US" dirty="0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Other security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9ADB7-16FD-0640-AB14-679D638F2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3394472"/>
          </a:xfrm>
        </p:spPr>
        <p:txBody>
          <a:bodyPr>
            <a:normAutofit/>
          </a:bodyPr>
          <a:lstStyle/>
          <a:p>
            <a:r>
              <a:rPr lang="en-US" b="1"/>
              <a:t>Authenticity: </a:t>
            </a:r>
            <a:r>
              <a:rPr lang="en-US"/>
              <a:t>identity of an entity (issuer of info/message) is verified</a:t>
            </a:r>
          </a:p>
          <a:p>
            <a:r>
              <a:rPr lang="en-US" b="1"/>
              <a:t>Anonymity</a:t>
            </a:r>
            <a:r>
              <a:rPr lang="en-US"/>
              <a:t>: identity of an entity remains unknown</a:t>
            </a:r>
          </a:p>
          <a:p>
            <a:r>
              <a:rPr lang="en-US" b="1"/>
              <a:t>Non-repudiation: </a:t>
            </a:r>
            <a:r>
              <a:rPr lang="en-US"/>
              <a:t>messages can’t be denied or taken back (e.g. online transaction commitments)</a:t>
            </a:r>
          </a:p>
          <a:p>
            <a:endParaRPr lang="en-US" b="1"/>
          </a:p>
          <a:p>
            <a:pPr lvl="1"/>
            <a:endParaRPr lang="en-US"/>
          </a:p>
          <a:p>
            <a:pPr lvl="2"/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Other security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C5504-2232-2C4E-9BB3-F1F43680E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68580" tIns="34291" rIns="68580" bIns="34291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Slides contain material from Computer Security lectures taught by 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Prof. Dan Boneh from Stanford</a:t>
            </a:r>
          </a:p>
          <a:p>
            <a:pPr lvl="1"/>
            <a:r>
              <a:rPr lang="en-US">
                <a:latin typeface="Arial"/>
                <a:cs typeface="Arial"/>
              </a:rPr>
              <a:t>Prof. Wenke Lee from Georgia Tech</a:t>
            </a:r>
          </a:p>
          <a:p>
            <a:pPr lvl="1"/>
            <a:r>
              <a:rPr lang="en-US">
                <a:latin typeface="Arial"/>
                <a:cs typeface="Arial"/>
              </a:rPr>
              <a:t>Prof. Wenliang (Kevin) Du from Syracuse</a:t>
            </a:r>
          </a:p>
          <a:p>
            <a:pPr lvl="1"/>
            <a:r>
              <a:rPr lang="en-US">
                <a:latin typeface="Arial"/>
                <a:cs typeface="Arial"/>
              </a:rPr>
              <a:t>Profs. Zhang and Cole</a:t>
            </a:r>
          </a:p>
          <a:p>
            <a:r>
              <a:rPr lang="en-US">
                <a:latin typeface="Arial"/>
                <a:cs typeface="Arial"/>
              </a:rPr>
              <a:t>These sources will be used for slides throughout the course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Acknowledgements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CAB4B-53FD-ED49-9ADC-E00AC9AE6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This class is NOT “how to get hacker </a:t>
            </a:r>
            <a:r>
              <a:rPr lang="en-US" sz="1900" dirty="0" err="1"/>
              <a:t>skillz</a:t>
            </a:r>
            <a:r>
              <a:rPr lang="en-US" sz="1900" dirty="0"/>
              <a:t> 101” BUT…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We will study problems with existing systems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You will learn of tools to perform attacks and defenses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Computer Security Ethics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8233DB4-A7F6-453A-A9FA-B62C629E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8A9465-DB08-4D1F-A946-D54142B0C0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0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https://cybersecurity.seas.wustl.edu/ning/teaching</a:t>
            </a:r>
            <a:r>
              <a:rPr lang="en-US">
                <a:hlinkClick r:id="rId3"/>
              </a:rPr>
              <a:t>/F2</a:t>
            </a:r>
            <a:r>
              <a:rPr lang="en-US" altLang="zh-CN">
                <a:hlinkClick r:id="rId3"/>
              </a:rPr>
              <a:t>4</a:t>
            </a:r>
            <a:r>
              <a:rPr lang="en-US">
                <a:hlinkClick r:id="rId3"/>
              </a:rPr>
              <a:t>cse433s</a:t>
            </a:r>
            <a:r>
              <a:rPr lang="en-US" dirty="0">
                <a:hlinkClick r:id="rId3"/>
              </a:rPr>
              <a:t>/index.html</a:t>
            </a:r>
            <a:endParaRPr lang="en-US" dirty="0"/>
          </a:p>
          <a:p>
            <a:r>
              <a:rPr lang="en-US" altLang="zh-CN" dirty="0"/>
              <a:t>The class room limit is 50 </a:t>
            </a:r>
          </a:p>
          <a:p>
            <a:r>
              <a:rPr lang="en-US" dirty="0"/>
              <a:t>No, this is probably not an easy class</a:t>
            </a:r>
          </a:p>
          <a:p>
            <a:r>
              <a:rPr lang="en-US" dirty="0"/>
              <a:t>Reasons to not take the class</a:t>
            </a:r>
          </a:p>
          <a:p>
            <a:pPr lvl="1"/>
            <a:r>
              <a:rPr lang="en-US" dirty="0"/>
              <a:t>Low level system details are not interesting to you</a:t>
            </a:r>
          </a:p>
          <a:p>
            <a:pPr lvl="1"/>
            <a:r>
              <a:rPr lang="en-US" dirty="0"/>
              <a:t>You don’t think security is important</a:t>
            </a:r>
          </a:p>
          <a:p>
            <a:pPr lvl="1"/>
            <a:r>
              <a:rPr lang="en-US" dirty="0"/>
              <a:t>We have final projects instead of final exams</a:t>
            </a:r>
          </a:p>
          <a:p>
            <a:pPr lvl="2"/>
            <a:r>
              <a:rPr lang="en-US" dirty="0"/>
              <a:t>i.e. there will be uncertainties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This class is NOT “how to get hacker </a:t>
            </a:r>
            <a:r>
              <a:rPr lang="en-US" sz="1900" dirty="0" err="1"/>
              <a:t>skillz</a:t>
            </a:r>
            <a:r>
              <a:rPr lang="en-US" sz="1900" dirty="0"/>
              <a:t> 101” BUT…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We will study problems with existing systems</a:t>
            </a:r>
          </a:p>
          <a:p>
            <a:pPr lvl="1">
              <a:lnSpc>
                <a:spcPct val="90000"/>
              </a:lnSpc>
            </a:pPr>
            <a:r>
              <a:rPr lang="en-US" sz="1900" dirty="0"/>
              <a:t>You will learn of tools to perform attacks and defenses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As CSE professionals we use knowledge (legally) to </a:t>
            </a:r>
            <a:r>
              <a:rPr lang="en-US" sz="1900" b="1" dirty="0"/>
              <a:t>benefit</a:t>
            </a:r>
            <a:r>
              <a:rPr lang="en-US" sz="1900" dirty="0"/>
              <a:t> others 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When in doubt, check with instructors</a:t>
            </a:r>
          </a:p>
          <a:p>
            <a:pPr>
              <a:lnSpc>
                <a:spcPct val="90000"/>
              </a:lnSpc>
            </a:pPr>
            <a:r>
              <a:rPr lang="en-US" sz="1900" b="1" dirty="0"/>
              <a:t>Computer crime is real crime with real consequences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900" b="1" dirty="0"/>
              <a:t>		</a:t>
            </a:r>
            <a:r>
              <a:rPr lang="mr-IN" sz="1900" b="1" dirty="0"/>
              <a:t>–</a:t>
            </a:r>
            <a:r>
              <a:rPr lang="en-US" sz="1900" b="1" dirty="0"/>
              <a:t> we will NOT back you up for 		“experimentation” outside the bounds of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Computer Security Ethics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8233DB4-A7F6-453A-A9FA-B62C629E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8A9465-DB08-4D1F-A946-D54142B0C0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17D77-3AB3-40B2-9A29-317888B6A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25" y="3511549"/>
            <a:ext cx="6229351" cy="1066568"/>
          </a:xfrm>
        </p:spPr>
        <p:txBody>
          <a:bodyPr vert="horz" lIns="68580" tIns="34291" rIns="68580" bIns="34291" rtlCol="0" anchor="t">
            <a:normAutofit/>
          </a:bodyPr>
          <a:lstStyle/>
          <a:p>
            <a:r>
              <a:rPr lang="en-US" dirty="0">
                <a:cs typeface="Calibri"/>
              </a:rPr>
              <a:t>Regardless of whether Black Hat is your favorite </a:t>
            </a:r>
            <a:r>
              <a:rPr lang="en-US" dirty="0">
                <a:cs typeface="Calibri"/>
                <a:hlinkClick r:id="rId3"/>
              </a:rPr>
              <a:t>XKCD character</a:t>
            </a:r>
            <a:r>
              <a:rPr lang="en-US" dirty="0">
                <a:cs typeface="Calibri"/>
              </a:rPr>
              <a:t> or </a:t>
            </a:r>
            <a:r>
              <a:rPr lang="en-US" dirty="0">
                <a:cs typeface="Calibri"/>
                <a:hlinkClick r:id="rId4"/>
              </a:rPr>
              <a:t>conference</a:t>
            </a:r>
            <a:r>
              <a:rPr lang="en-US" dirty="0">
                <a:cs typeface="Calibri"/>
              </a:rPr>
              <a:t>, we will all be “white hats”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Security Ethics</a:t>
            </a:r>
          </a:p>
        </p:txBody>
      </p:sp>
      <p:pic>
        <p:nvPicPr>
          <p:cNvPr id="1026" name="Picture 2" descr="Types of Hackers: White Hat vs. Black Hat &amp; Every Shade in Between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5" y="1309175"/>
            <a:ext cx="3158409" cy="16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53706" y="4952525"/>
            <a:ext cx="3688454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1">
                <a:hlinkClick r:id="rId6"/>
              </a:rPr>
              <a:t>https://www.rasmussen.edu/degrees/technology/blog/types-of-hackers/</a:t>
            </a:r>
            <a:endParaRPr lang="en-US" sz="751"/>
          </a:p>
        </p:txBody>
      </p:sp>
      <p:pic>
        <p:nvPicPr>
          <p:cNvPr id="1028" name="Picture 4" descr="https://meetmythamerica.files.wordpress.com/2014/08/cowboy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589" y="1309174"/>
            <a:ext cx="2000249" cy="18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45480" y="4828774"/>
            <a:ext cx="3357401" cy="323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1">
                <a:hlinkClick r:id="rId8"/>
              </a:rPr>
              <a:t>https://meetmythamerica.wordpress.com/2014/08/04/white-hat-history/</a:t>
            </a:r>
            <a:endParaRPr lang="en-US" sz="75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628F9-28B2-A642-847F-CDD391A6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49" indent="-385749">
              <a:lnSpc>
                <a:spcPct val="90000"/>
              </a:lnSpc>
              <a:spcAft>
                <a:spcPts val="452"/>
              </a:spcAft>
              <a:buFont typeface="+mj-lt"/>
              <a:buAutoNum type="arabicPeriod"/>
            </a:pPr>
            <a:r>
              <a:rPr lang="en-US" sz="1800" dirty="0"/>
              <a:t>Understand principles of secure system </a:t>
            </a:r>
          </a:p>
          <a:p>
            <a:pPr marL="385749" indent="-385749">
              <a:lnSpc>
                <a:spcPct val="90000"/>
              </a:lnSpc>
              <a:spcAft>
                <a:spcPts val="452"/>
              </a:spcAft>
              <a:buFont typeface="+mj-lt"/>
              <a:buAutoNum type="arabicPeriod"/>
            </a:pPr>
            <a:r>
              <a:rPr lang="en-US" sz="1800" dirty="0"/>
              <a:t>Forming the foundation of secure communication (basic cryptography)</a:t>
            </a:r>
          </a:p>
          <a:p>
            <a:pPr marL="385749" indent="-385749">
              <a:lnSpc>
                <a:spcPct val="90000"/>
              </a:lnSpc>
              <a:spcAft>
                <a:spcPts val="452"/>
              </a:spcAft>
              <a:buFont typeface="+mj-lt"/>
              <a:buAutoNum type="arabicPeriod"/>
            </a:pPr>
            <a:r>
              <a:rPr lang="en-US" sz="1800" dirty="0"/>
              <a:t>Understand the internals of existing attacks</a:t>
            </a:r>
          </a:p>
          <a:p>
            <a:pPr marL="385749" indent="-385749">
              <a:lnSpc>
                <a:spcPct val="90000"/>
              </a:lnSpc>
              <a:spcAft>
                <a:spcPts val="452"/>
              </a:spcAft>
              <a:buFont typeface="+mj-lt"/>
              <a:buAutoNum type="arabicPeriod"/>
            </a:pPr>
            <a:r>
              <a:rPr lang="en-US" sz="1800" dirty="0"/>
              <a:t>Understanding the current landscape of security and privacy issues</a:t>
            </a:r>
            <a:br>
              <a:rPr lang="en-US" sz="1800" dirty="0"/>
            </a:br>
            <a:endParaRPr lang="en-US" sz="1800" dirty="0"/>
          </a:p>
          <a:p>
            <a:pPr marL="385749" indent="-385749">
              <a:lnSpc>
                <a:spcPct val="90000"/>
              </a:lnSpc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Course learning objectives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A7F2C30-B4A5-4CA1-A3CD-15B2750E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38A9465-DB08-4D1F-A946-D54142B0C0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key aspects of secure systems?</a:t>
            </a:r>
          </a:p>
          <a:p>
            <a:endParaRPr lang="en-US" dirty="0"/>
          </a:p>
          <a:p>
            <a:r>
              <a:rPr lang="en-US" dirty="0"/>
              <a:t>How do we secure my bank access from the app on my phone?</a:t>
            </a:r>
          </a:p>
          <a:p>
            <a:endParaRPr lang="en-US" dirty="0"/>
          </a:p>
          <a:p>
            <a:r>
              <a:rPr lang="en-US" dirty="0"/>
              <a:t>How do you secure a self-driving car?</a:t>
            </a:r>
          </a:p>
          <a:p>
            <a:endParaRPr lang="en-US" dirty="0"/>
          </a:p>
          <a:p>
            <a:r>
              <a:rPr lang="en-US" dirty="0"/>
              <a:t>Selection of Topics in the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White/Blackboard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5756" y="1053709"/>
            <a:ext cx="6429376" cy="727472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Attack surface example: cars</a:t>
            </a:r>
          </a:p>
          <a:p>
            <a:pPr marL="685776" lvl="2" indent="0">
              <a:buNone/>
            </a:pPr>
            <a:endParaRPr lang="en-US"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Modeling attacks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56381" y="4935623"/>
            <a:ext cx="1652021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751" dirty="0">
                <a:hlinkClick r:id="rId3"/>
              </a:rPr>
              <a:t>Checkoway et. al., USENIX 2011</a:t>
            </a:r>
            <a:endParaRPr lang="en-US" sz="751" dirty="0"/>
          </a:p>
        </p:txBody>
      </p:sp>
      <p:pic>
        <p:nvPicPr>
          <p:cNvPr id="27650" name="Picture 2" descr="https://i2.wp.com/marcoramilli.com/wp-content/uploads/2012/01/36cfe-screenshot2012-01-15at5-53-06pm.png?ss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9" y="1466857"/>
            <a:ext cx="4943259" cy="34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2C24D-25AE-DB41-BED1-901785C34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112EA3-F5C4-7A45-86AB-A49CEE06C075}" type="slidenum">
              <a:rPr lang="en-US" smtClean="0"/>
              <a:t>9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Cryptography Introduction</a:t>
            </a:r>
          </a:p>
          <a:p>
            <a:pPr lvl="1"/>
            <a:r>
              <a:rPr lang="en-US" altLang="zh-CN" dirty="0"/>
              <a:t>Network Attacks</a:t>
            </a:r>
          </a:p>
          <a:p>
            <a:pPr lvl="2"/>
            <a:r>
              <a:rPr lang="en-US" altLang="zh-CN" dirty="0"/>
              <a:t>Attack lab</a:t>
            </a:r>
          </a:p>
          <a:p>
            <a:pPr lvl="1"/>
            <a:r>
              <a:rPr lang="en-US" altLang="zh-CN" dirty="0"/>
              <a:t>Symmetric Key</a:t>
            </a:r>
          </a:p>
          <a:p>
            <a:pPr lvl="2"/>
            <a:r>
              <a:rPr lang="en-US" altLang="zh-CN" dirty="0"/>
              <a:t>Stream cipher / block cipher </a:t>
            </a:r>
          </a:p>
          <a:p>
            <a:pPr lvl="1"/>
            <a:r>
              <a:rPr lang="en-US" altLang="zh-CN" dirty="0"/>
              <a:t>Hash Function </a:t>
            </a:r>
          </a:p>
          <a:p>
            <a:pPr lvl="2"/>
            <a:r>
              <a:rPr lang="en-US" altLang="zh-CN" dirty="0"/>
              <a:t>MD5 lab</a:t>
            </a:r>
          </a:p>
          <a:p>
            <a:pPr lvl="1"/>
            <a:r>
              <a:rPr lang="en-US" altLang="zh-CN" dirty="0"/>
              <a:t>Asymmetric Key</a:t>
            </a:r>
          </a:p>
          <a:p>
            <a:pPr lvl="2"/>
            <a:r>
              <a:rPr lang="en-US" altLang="zh-CN" dirty="0"/>
              <a:t>DH key exchange, RSA, digital signature</a:t>
            </a:r>
          </a:p>
          <a:p>
            <a:pPr lvl="1"/>
            <a:r>
              <a:rPr lang="en-US" altLang="zh-CN" dirty="0"/>
              <a:t>Network Security</a:t>
            </a:r>
          </a:p>
          <a:p>
            <a:pPr lvl="2"/>
            <a:r>
              <a:rPr lang="en-US" altLang="zh-CN" dirty="0"/>
              <a:t>PKI, HTTPS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2794430D4944468601243A50C7D394" ma:contentTypeVersion="9" ma:contentTypeDescription="Create a new document." ma:contentTypeScope="" ma:versionID="20a49e7b44ebb5096c064dd6bb7856f3">
  <xsd:schema xmlns:xsd="http://www.w3.org/2001/XMLSchema" xmlns:xs="http://www.w3.org/2001/XMLSchema" xmlns:p="http://schemas.microsoft.com/office/2006/metadata/properties" xmlns:ns3="2da5cee8-649a-4456-aae0-3e9a87c176ca" xmlns:ns4="f8cdffd2-3539-4372-8737-58477436634c" targetNamespace="http://schemas.microsoft.com/office/2006/metadata/properties" ma:root="true" ma:fieldsID="41567a7e0f5b6b6a53ca8a722edae493" ns3:_="" ns4:_="">
    <xsd:import namespace="2da5cee8-649a-4456-aae0-3e9a87c176ca"/>
    <xsd:import namespace="f8cdffd2-3539-4372-8737-5847743663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a5cee8-649a-4456-aae0-3e9a87c17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dffd2-3539-4372-8737-5847743663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FA1454-1F8C-4A65-ABA2-C42D79CEA2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940027-255E-47FA-A5BE-171B4C0097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a5cee8-649a-4456-aae0-3e9a87c176ca"/>
    <ds:schemaRef ds:uri="f8cdffd2-3539-4372-8737-5847743663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518331-F9E1-453A-AF7A-5F2E808B4B2B}">
  <ds:schemaRefs>
    <ds:schemaRef ds:uri="http://schemas.openxmlformats.org/package/2006/metadata/core-properties"/>
    <ds:schemaRef ds:uri="http://schemas.microsoft.com/office/2006/documentManagement/types"/>
    <ds:schemaRef ds:uri="f8cdffd2-3539-4372-8737-58477436634c"/>
    <ds:schemaRef ds:uri="http://purl.org/dc/dcmitype/"/>
    <ds:schemaRef ds:uri="http://purl.org/dc/elements/1.1/"/>
    <ds:schemaRef ds:uri="2da5cee8-649a-4456-aae0-3e9a87c176ca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974</Words>
  <Application>Microsoft Macintosh PowerPoint</Application>
  <PresentationFormat>Custom</PresentationFormat>
  <Paragraphs>202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Rockwell</vt:lpstr>
      <vt:lpstr>Times New Roman</vt:lpstr>
      <vt:lpstr>1_template</vt:lpstr>
      <vt:lpstr>CSE 433S: Introduction to  Computer Security</vt:lpstr>
      <vt:lpstr>First things first: Ethics!</vt:lpstr>
      <vt:lpstr>Computer Security Ethics</vt:lpstr>
      <vt:lpstr>Computer Security Ethics</vt:lpstr>
      <vt:lpstr>Computer Security Ethics</vt:lpstr>
      <vt:lpstr>Course learning objectives</vt:lpstr>
      <vt:lpstr>White/Blackboard Questions</vt:lpstr>
      <vt:lpstr>4. Modeling attacks</vt:lpstr>
      <vt:lpstr>Topics</vt:lpstr>
      <vt:lpstr>Topics</vt:lpstr>
      <vt:lpstr>Grading</vt:lpstr>
      <vt:lpstr>Studio</vt:lpstr>
      <vt:lpstr>Optional Textbooks</vt:lpstr>
      <vt:lpstr>Key security concepts</vt:lpstr>
      <vt:lpstr>Key security concepts</vt:lpstr>
      <vt:lpstr>Key security concepts</vt:lpstr>
      <vt:lpstr>Key security concepts</vt:lpstr>
      <vt:lpstr>Key security concepts</vt:lpstr>
      <vt:lpstr>Key security concepts</vt:lpstr>
      <vt:lpstr>Key security concepts</vt:lpstr>
      <vt:lpstr>2. Key security concepts</vt:lpstr>
      <vt:lpstr>Key security concepts</vt:lpstr>
      <vt:lpstr>2. Key security concepts</vt:lpstr>
      <vt:lpstr>2. Key security concepts</vt:lpstr>
      <vt:lpstr>2. Key security concepts</vt:lpstr>
      <vt:lpstr>2. Other security goals</vt:lpstr>
      <vt:lpstr>2. Other security goals</vt:lpstr>
      <vt:lpstr>2. Other security goals</vt:lpstr>
      <vt:lpstr>Acknowledgements</vt:lpstr>
      <vt:lpstr>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2020 - CSE 433S: Introduction to  Computer Security</dc:title>
  <dc:creator>Cole, Steve</dc:creator>
  <cp:lastModifiedBy>Wu, Yuhao</cp:lastModifiedBy>
  <cp:revision>26</cp:revision>
  <dcterms:created xsi:type="dcterms:W3CDTF">2020-08-29T14:50:34Z</dcterms:created>
  <dcterms:modified xsi:type="dcterms:W3CDTF">2024-08-27T14:25:06Z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0x0101008B2794430D4944468601243A50C7D394</vt:lpwstr>
  </property>
</Properties>
</file>